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14"/>
  </p:notesMasterIdLst>
  <p:sldIdLst>
    <p:sldId id="302" r:id="rId2"/>
    <p:sldId id="303" r:id="rId3"/>
    <p:sldId id="273" r:id="rId4"/>
    <p:sldId id="304" r:id="rId5"/>
    <p:sldId id="305" r:id="rId6"/>
    <p:sldId id="299" r:id="rId7"/>
    <p:sldId id="306" r:id="rId8"/>
    <p:sldId id="307" r:id="rId9"/>
    <p:sldId id="309" r:id="rId10"/>
    <p:sldId id="308" r:id="rId11"/>
    <p:sldId id="310" r:id="rId12"/>
    <p:sldId id="311" r:id="rId13"/>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102"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30" tIns="45715" rIns="91430" bIns="45715" rtlCol="0"/>
          <a:lstStyle>
            <a:lvl1pPr algn="r">
              <a:defRPr sz="1200"/>
            </a:lvl1pPr>
          </a:lstStyle>
          <a:p>
            <a:fld id="{A57B172B-E5B2-47F9-AFD5-27B14C17F4D9}" type="datetimeFigureOut">
              <a:rPr lang="en-US" smtClean="0"/>
              <a:t>1/17/2024</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30" tIns="45715" rIns="91430" bIns="45715"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30" tIns="45715" rIns="91430"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3"/>
          </a:xfrm>
          <a:prstGeom prst="rect">
            <a:avLst/>
          </a:prstGeom>
        </p:spPr>
        <p:txBody>
          <a:bodyPr vert="horz" lIns="91430" tIns="45715" rIns="91430"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1430" tIns="45715" rIns="91430" bIns="45715" rtlCol="0" anchor="b"/>
          <a:lstStyle>
            <a:lvl1pPr algn="r">
              <a:defRPr sz="1200"/>
            </a:lvl1pPr>
          </a:lstStyle>
          <a:p>
            <a:fld id="{91AAD59D-B628-4AA2-A33A-7DC61D7CFEB0}" type="slidenum">
              <a:rPr lang="en-US" smtClean="0"/>
              <a:t>‹#›</a:t>
            </a:fld>
            <a:endParaRPr lang="en-US"/>
          </a:p>
        </p:txBody>
      </p:sp>
    </p:spTree>
    <p:extLst>
      <p:ext uri="{BB962C8B-B14F-4D97-AF65-F5344CB8AC3E}">
        <p14:creationId xmlns:p14="http://schemas.microsoft.com/office/powerpoint/2010/main" val="904422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0BAD1B8-0808-4DA0-921C-6254150D492B}" type="datetimeFigureOut">
              <a:rPr lang="en-US" smtClean="0"/>
              <a:t>1/17/2024</a:t>
            </a:fld>
            <a:endParaRPr lang="en-US"/>
          </a:p>
        </p:txBody>
      </p:sp>
      <p:sp>
        <p:nvSpPr>
          <p:cNvPr id="5" name="Footer Placeholder 4"/>
          <p:cNvSpPr>
            <a:spLocks noGrp="1"/>
          </p:cNvSpPr>
          <p:nvPr>
            <p:ph type="ftr" sz="quarter" idx="11"/>
          </p:nvPr>
        </p:nvSpPr>
        <p:spPr/>
        <p:txBody>
          <a:bodyPr/>
          <a:lstStyle/>
          <a:p>
            <a:r>
              <a:rPr lang="en-US"/>
              <a:t>RA-EMPSFAACADISHELP@PA.GOV</a:t>
            </a: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97C2814A-01BE-4471-B355-A8FD36E95C3E}" type="slidenum">
              <a:rPr lang="en-US" smtClean="0"/>
              <a:t>‹#›</a:t>
            </a:fld>
            <a:endParaRPr lang="en-US"/>
          </a:p>
        </p:txBody>
      </p:sp>
    </p:spTree>
    <p:extLst>
      <p:ext uri="{BB962C8B-B14F-4D97-AF65-F5344CB8AC3E}">
        <p14:creationId xmlns:p14="http://schemas.microsoft.com/office/powerpoint/2010/main" val="3397885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BAD1B8-0808-4DA0-921C-6254150D492B}" type="datetimeFigureOut">
              <a:rPr lang="en-US" smtClean="0"/>
              <a:t>1/17/2024</a:t>
            </a:fld>
            <a:endParaRPr lang="en-US"/>
          </a:p>
        </p:txBody>
      </p:sp>
      <p:sp>
        <p:nvSpPr>
          <p:cNvPr id="5" name="Footer Placeholder 4"/>
          <p:cNvSpPr>
            <a:spLocks noGrp="1"/>
          </p:cNvSpPr>
          <p:nvPr>
            <p:ph type="ftr" sz="quarter" idx="11"/>
          </p:nvPr>
        </p:nvSpPr>
        <p:spPr/>
        <p:txBody>
          <a:bodyPr/>
          <a:lstStyle/>
          <a:p>
            <a:r>
              <a:rPr lang="en-US"/>
              <a:t>RA-EMPSFAACADISHELP@PA.GOV</a:t>
            </a:r>
          </a:p>
        </p:txBody>
      </p:sp>
      <p:sp>
        <p:nvSpPr>
          <p:cNvPr id="6" name="Slide Number Placeholder 5"/>
          <p:cNvSpPr>
            <a:spLocks noGrp="1"/>
          </p:cNvSpPr>
          <p:nvPr>
            <p:ph type="sldNum" sz="quarter" idx="12"/>
          </p:nvPr>
        </p:nvSpPr>
        <p:spPr/>
        <p:txBody>
          <a:bodyPr/>
          <a:lstStyle/>
          <a:p>
            <a:fld id="{97C2814A-01BE-4471-B355-A8FD36E95C3E}" type="slidenum">
              <a:rPr lang="en-US" smtClean="0"/>
              <a:t>‹#›</a:t>
            </a:fld>
            <a:endParaRPr lang="en-US"/>
          </a:p>
        </p:txBody>
      </p:sp>
    </p:spTree>
    <p:extLst>
      <p:ext uri="{BB962C8B-B14F-4D97-AF65-F5344CB8AC3E}">
        <p14:creationId xmlns:p14="http://schemas.microsoft.com/office/powerpoint/2010/main" val="978866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BAD1B8-0808-4DA0-921C-6254150D492B}"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2814A-01BE-4471-B355-A8FD36E95C3E}" type="slidenum">
              <a:rPr lang="en-US" smtClean="0"/>
              <a:t>‹#›</a:t>
            </a:fld>
            <a:endParaRPr lang="en-US"/>
          </a:p>
        </p:txBody>
      </p:sp>
    </p:spTree>
    <p:extLst>
      <p:ext uri="{BB962C8B-B14F-4D97-AF65-F5344CB8AC3E}">
        <p14:creationId xmlns:p14="http://schemas.microsoft.com/office/powerpoint/2010/main" val="3645750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BAD1B8-0808-4DA0-921C-6254150D492B}" type="datetimeFigureOut">
              <a:rPr lang="en-US" smtClean="0"/>
              <a:t>1/17/2024</a:t>
            </a:fld>
            <a:endParaRPr lang="en-US"/>
          </a:p>
        </p:txBody>
      </p:sp>
      <p:sp>
        <p:nvSpPr>
          <p:cNvPr id="8" name="Footer Placeholder 7"/>
          <p:cNvSpPr>
            <a:spLocks noGrp="1"/>
          </p:cNvSpPr>
          <p:nvPr>
            <p:ph type="ftr" sz="quarter" idx="11"/>
          </p:nvPr>
        </p:nvSpPr>
        <p:spPr/>
        <p:txBody>
          <a:bodyPr/>
          <a:lstStyle/>
          <a:p>
            <a:r>
              <a:rPr lang="en-US"/>
              <a:t>RA-EMPSFAACADISHELP@PA.GOV</a:t>
            </a:r>
          </a:p>
        </p:txBody>
      </p:sp>
      <p:sp>
        <p:nvSpPr>
          <p:cNvPr id="9" name="Slide Number Placeholder 8"/>
          <p:cNvSpPr>
            <a:spLocks noGrp="1"/>
          </p:cNvSpPr>
          <p:nvPr>
            <p:ph type="sldNum" sz="quarter" idx="12"/>
          </p:nvPr>
        </p:nvSpPr>
        <p:spPr/>
        <p:txBody>
          <a:bodyPr/>
          <a:lstStyle/>
          <a:p>
            <a:fld id="{97C2814A-01BE-4471-B355-A8FD36E95C3E}" type="slidenum">
              <a:rPr lang="en-US" smtClean="0"/>
              <a:t>‹#›</a:t>
            </a:fld>
            <a:endParaRPr lang="en-US"/>
          </a:p>
        </p:txBody>
      </p:sp>
    </p:spTree>
    <p:extLst>
      <p:ext uri="{BB962C8B-B14F-4D97-AF65-F5344CB8AC3E}">
        <p14:creationId xmlns:p14="http://schemas.microsoft.com/office/powerpoint/2010/main" val="10461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BAD1B8-0808-4DA0-921C-6254150D492B}" type="datetimeFigureOut">
              <a:rPr lang="en-US" smtClean="0"/>
              <a:t>1/17/2024</a:t>
            </a:fld>
            <a:endParaRPr lang="en-US"/>
          </a:p>
        </p:txBody>
      </p:sp>
      <p:sp>
        <p:nvSpPr>
          <p:cNvPr id="5" name="Footer Placeholder 4"/>
          <p:cNvSpPr>
            <a:spLocks noGrp="1"/>
          </p:cNvSpPr>
          <p:nvPr>
            <p:ph type="ftr" sz="quarter" idx="11"/>
          </p:nvPr>
        </p:nvSpPr>
        <p:spPr/>
        <p:txBody>
          <a:bodyPr/>
          <a:lstStyle/>
          <a:p>
            <a:r>
              <a:rPr lang="en-US"/>
              <a:t>RA-EMPSFAACADISHELP@PA.GOV</a:t>
            </a:r>
          </a:p>
        </p:txBody>
      </p:sp>
      <p:sp>
        <p:nvSpPr>
          <p:cNvPr id="6" name="Slide Number Placeholder 5"/>
          <p:cNvSpPr>
            <a:spLocks noGrp="1"/>
          </p:cNvSpPr>
          <p:nvPr>
            <p:ph type="sldNum" sz="quarter" idx="12"/>
          </p:nvPr>
        </p:nvSpPr>
        <p:spPr/>
        <p:txBody>
          <a:bodyPr/>
          <a:lstStyle/>
          <a:p>
            <a:fld id="{97C2814A-01BE-4471-B355-A8FD36E95C3E}"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4DC59830-18EB-4C6F-92DA-38DFD8ED26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792" y="5960853"/>
            <a:ext cx="717727" cy="677056"/>
          </a:xfrm>
          <a:prstGeom prst="rect">
            <a:avLst/>
          </a:prstGeom>
        </p:spPr>
      </p:pic>
    </p:spTree>
    <p:extLst>
      <p:ext uri="{BB962C8B-B14F-4D97-AF65-F5344CB8AC3E}">
        <p14:creationId xmlns:p14="http://schemas.microsoft.com/office/powerpoint/2010/main" val="3429260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80BAD1B8-0808-4DA0-921C-6254150D492B}" type="datetimeFigureOut">
              <a:rPr lang="en-US" smtClean="0"/>
              <a:t>1/17/2024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97C2814A-01BE-4471-B355-A8FD36E95C3E}" type="slidenum">
              <a:rPr lang="en-US" smtClean="0"/>
              <a:t>‹#›</a:t>
            </a:fld>
            <a:endParaRPr lang="en-US"/>
          </a:p>
        </p:txBody>
      </p:sp>
    </p:spTree>
    <p:extLst>
      <p:ext uri="{BB962C8B-B14F-4D97-AF65-F5344CB8AC3E}">
        <p14:creationId xmlns:p14="http://schemas.microsoft.com/office/powerpoint/2010/main" val="3216594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BAD1B8-0808-4DA0-921C-6254150D492B}" type="datetimeFigureOut">
              <a:rPr lang="en-US" smtClean="0"/>
              <a:t>1/17/2024</a:t>
            </a:fld>
            <a:endParaRPr lang="en-US"/>
          </a:p>
        </p:txBody>
      </p:sp>
      <p:sp>
        <p:nvSpPr>
          <p:cNvPr id="6" name="Footer Placeholder 5"/>
          <p:cNvSpPr>
            <a:spLocks noGrp="1"/>
          </p:cNvSpPr>
          <p:nvPr>
            <p:ph type="ftr" sz="quarter" idx="11"/>
          </p:nvPr>
        </p:nvSpPr>
        <p:spPr/>
        <p:txBody>
          <a:bodyPr/>
          <a:lstStyle/>
          <a:p>
            <a:r>
              <a:rPr lang="en-US"/>
              <a:t>RA-EMPSFAACADISHELP@PA.GOV</a:t>
            </a:r>
          </a:p>
        </p:txBody>
      </p:sp>
      <p:sp>
        <p:nvSpPr>
          <p:cNvPr id="7" name="Slide Number Placeholder 6"/>
          <p:cNvSpPr>
            <a:spLocks noGrp="1"/>
          </p:cNvSpPr>
          <p:nvPr>
            <p:ph type="sldNum" sz="quarter" idx="12"/>
          </p:nvPr>
        </p:nvSpPr>
        <p:spPr/>
        <p:txBody>
          <a:bodyPr/>
          <a:lstStyle/>
          <a:p>
            <a:fld id="{97C2814A-01BE-4471-B355-A8FD36E95C3E}" type="slidenum">
              <a:rPr lang="en-US" smtClean="0"/>
              <a:t>‹#›</a:t>
            </a:fld>
            <a:endParaRPr lang="en-US"/>
          </a:p>
        </p:txBody>
      </p:sp>
    </p:spTree>
    <p:extLst>
      <p:ext uri="{BB962C8B-B14F-4D97-AF65-F5344CB8AC3E}">
        <p14:creationId xmlns:p14="http://schemas.microsoft.com/office/powerpoint/2010/main" val="1686991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BAD1B8-0808-4DA0-921C-6254150D492B}" type="datetimeFigureOut">
              <a:rPr lang="en-US" smtClean="0"/>
              <a:t>1/17/2024</a:t>
            </a:fld>
            <a:endParaRPr lang="en-US"/>
          </a:p>
        </p:txBody>
      </p:sp>
      <p:sp>
        <p:nvSpPr>
          <p:cNvPr id="8" name="Footer Placeholder 7"/>
          <p:cNvSpPr>
            <a:spLocks noGrp="1"/>
          </p:cNvSpPr>
          <p:nvPr>
            <p:ph type="ftr" sz="quarter" idx="11"/>
          </p:nvPr>
        </p:nvSpPr>
        <p:spPr/>
        <p:txBody>
          <a:bodyPr/>
          <a:lstStyle/>
          <a:p>
            <a:r>
              <a:rPr lang="en-US"/>
              <a:t>RA-EMPSFAACADISHELP@PA.GOV</a:t>
            </a:r>
          </a:p>
        </p:txBody>
      </p:sp>
      <p:sp>
        <p:nvSpPr>
          <p:cNvPr id="9" name="Slide Number Placeholder 8"/>
          <p:cNvSpPr>
            <a:spLocks noGrp="1"/>
          </p:cNvSpPr>
          <p:nvPr>
            <p:ph type="sldNum" sz="quarter" idx="12"/>
          </p:nvPr>
        </p:nvSpPr>
        <p:spPr/>
        <p:txBody>
          <a:bodyPr/>
          <a:lstStyle/>
          <a:p>
            <a:fld id="{97C2814A-01BE-4471-B355-A8FD36E95C3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82190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0BAD1B8-0808-4DA0-921C-6254150D492B}"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C2814A-01BE-4471-B355-A8FD36E95C3E}"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4494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BAD1B8-0808-4DA0-921C-6254150D492B}"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C2814A-01BE-4471-B355-A8FD36E95C3E}" type="slidenum">
              <a:rPr lang="en-US" smtClean="0"/>
              <a:t>‹#›</a:t>
            </a:fld>
            <a:endParaRPr lang="en-US"/>
          </a:p>
        </p:txBody>
      </p:sp>
    </p:spTree>
    <p:extLst>
      <p:ext uri="{BB962C8B-B14F-4D97-AF65-F5344CB8AC3E}">
        <p14:creationId xmlns:p14="http://schemas.microsoft.com/office/powerpoint/2010/main" val="3637206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BAD1B8-0808-4DA0-921C-6254150D492B}" type="datetimeFigureOut">
              <a:rPr lang="en-US" smtClean="0"/>
              <a:t>1/17/2024</a:t>
            </a:fld>
            <a:endParaRPr lang="en-US"/>
          </a:p>
        </p:txBody>
      </p:sp>
      <p:sp>
        <p:nvSpPr>
          <p:cNvPr id="6" name="Footer Placeholder 5"/>
          <p:cNvSpPr>
            <a:spLocks noGrp="1"/>
          </p:cNvSpPr>
          <p:nvPr>
            <p:ph type="ftr" sz="quarter" idx="11"/>
          </p:nvPr>
        </p:nvSpPr>
        <p:spPr/>
        <p:txBody>
          <a:bodyPr/>
          <a:lstStyle/>
          <a:p>
            <a:r>
              <a:rPr lang="en-US"/>
              <a:t>RA-EMPSFAACADISHELP@PA.GOV</a:t>
            </a: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97C2814A-01BE-4471-B355-A8FD36E95C3E}" type="slidenum">
              <a:rPr lang="en-US" smtClean="0"/>
              <a:t>‹#›</a:t>
            </a:fld>
            <a:endParaRPr lang="en-US"/>
          </a:p>
        </p:txBody>
      </p:sp>
    </p:spTree>
    <p:extLst>
      <p:ext uri="{BB962C8B-B14F-4D97-AF65-F5344CB8AC3E}">
        <p14:creationId xmlns:p14="http://schemas.microsoft.com/office/powerpoint/2010/main" val="1526977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BAD1B8-0808-4DA0-921C-6254150D492B}" type="datetimeFigureOut">
              <a:rPr lang="en-US" smtClean="0"/>
              <a:t>1/17/2024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97C2814A-01BE-4471-B355-A8FD36E95C3E}" type="slidenum">
              <a:rPr lang="en-US" smtClean="0"/>
              <a:t>‹#›</a:t>
            </a:fld>
            <a:endParaRPr lang="en-US"/>
          </a:p>
        </p:txBody>
      </p:sp>
    </p:spTree>
    <p:extLst>
      <p:ext uri="{BB962C8B-B14F-4D97-AF65-F5344CB8AC3E}">
        <p14:creationId xmlns:p14="http://schemas.microsoft.com/office/powerpoint/2010/main" val="95053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0BAD1B8-0808-4DA0-921C-6254150D492B}" type="datetimeFigureOut">
              <a:rPr lang="en-US" smtClean="0"/>
              <a:t>1/17/2024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a:t>RA-EMPSFAACADISHELP@PA.GOV</a:t>
            </a: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97C2814A-01BE-4471-B355-A8FD36E95C3E}" type="slidenum">
              <a:rPr lang="en-US" smtClean="0"/>
              <a:t>‹#›</a:t>
            </a:fld>
            <a:endParaRPr lang="en-US"/>
          </a:p>
        </p:txBody>
      </p:sp>
    </p:spTree>
    <p:extLst>
      <p:ext uri="{BB962C8B-B14F-4D97-AF65-F5344CB8AC3E}">
        <p14:creationId xmlns:p14="http://schemas.microsoft.com/office/powerpoint/2010/main" val="17861926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7B3F5-DC05-42DB-AC03-85117C147D7C}"/>
              </a:ext>
            </a:extLst>
          </p:cNvPr>
          <p:cNvSpPr>
            <a:spLocks noGrp="1"/>
          </p:cNvSpPr>
          <p:nvPr>
            <p:ph type="title"/>
          </p:nvPr>
        </p:nvSpPr>
        <p:spPr>
          <a:xfrm>
            <a:off x="1069848" y="484632"/>
            <a:ext cx="10058400" cy="483034"/>
          </a:xfrm>
        </p:spPr>
        <p:txBody>
          <a:bodyPr>
            <a:normAutofit/>
          </a:bodyPr>
          <a:lstStyle/>
          <a:p>
            <a:r>
              <a:rPr lang="en-US" sz="2000" dirty="0"/>
              <a:t>Directions to the instructor</a:t>
            </a:r>
          </a:p>
        </p:txBody>
      </p:sp>
      <p:sp>
        <p:nvSpPr>
          <p:cNvPr id="3" name="Content Placeholder 2">
            <a:extLst>
              <a:ext uri="{FF2B5EF4-FFF2-40B4-BE49-F238E27FC236}">
                <a16:creationId xmlns:a16="http://schemas.microsoft.com/office/drawing/2014/main" id="{7D4BFE87-BFE8-4A75-B6D8-87ACF3EE3D95}"/>
              </a:ext>
            </a:extLst>
          </p:cNvPr>
          <p:cNvSpPr>
            <a:spLocks noGrp="1"/>
          </p:cNvSpPr>
          <p:nvPr>
            <p:ph idx="1"/>
          </p:nvPr>
        </p:nvSpPr>
        <p:spPr>
          <a:xfrm>
            <a:off x="1063752" y="967666"/>
            <a:ext cx="10058400" cy="5319944"/>
          </a:xfrm>
        </p:spPr>
        <p:txBody>
          <a:bodyPr/>
          <a:lstStyle/>
          <a:p>
            <a:pPr marL="0" indent="0">
              <a:buNone/>
            </a:pPr>
            <a:r>
              <a:rPr lang="en-US" dirty="0"/>
              <a:t>As the Pennsylvania Fire Service moves in a digital direction of having a mandated Firefighter Registry, Vector Solution’s Acadis Readiness Suite will be the tool of choice. </a:t>
            </a:r>
          </a:p>
          <a:p>
            <a:pPr marL="0" indent="0">
              <a:buNone/>
            </a:pPr>
            <a:r>
              <a:rPr lang="en-US" dirty="0"/>
              <a:t>The PA State Fire Academy will use the local level training system to begin capturing firefighters for inclusion in the system. </a:t>
            </a:r>
          </a:p>
          <a:p>
            <a:pPr marL="0" indent="0">
              <a:buNone/>
            </a:pPr>
            <a:r>
              <a:rPr lang="en-US" dirty="0"/>
              <a:t>This PowerPoint covers the three phases necessary in order to properly register firefighters. The three phases are: </a:t>
            </a:r>
          </a:p>
          <a:p>
            <a:pPr marL="919163" indent="-457200">
              <a:buFont typeface="+mj-lt"/>
              <a:buAutoNum type="arabicPeriod"/>
            </a:pPr>
            <a:r>
              <a:rPr lang="en-US" dirty="0"/>
              <a:t>FEMA SID Request</a:t>
            </a:r>
          </a:p>
          <a:p>
            <a:pPr marL="919163" indent="-457200">
              <a:buFont typeface="+mj-lt"/>
              <a:buAutoNum type="arabicPeriod"/>
            </a:pPr>
            <a:r>
              <a:rPr lang="en-US" dirty="0"/>
              <a:t>Acadis Portal Request</a:t>
            </a:r>
          </a:p>
          <a:p>
            <a:pPr marL="919163" indent="-457200">
              <a:buFont typeface="+mj-lt"/>
              <a:buAutoNum type="arabicPeriod"/>
            </a:pPr>
            <a:r>
              <a:rPr lang="en-US" dirty="0"/>
              <a:t>Profile Management </a:t>
            </a:r>
          </a:p>
          <a:p>
            <a:pPr marL="0" indent="0">
              <a:buNone/>
            </a:pPr>
            <a:r>
              <a:rPr lang="en-US" dirty="0"/>
              <a:t>As the instructor, you will need to allow a period to elapse between the three phases. This time is indicated on the ‘section information slide’. </a:t>
            </a:r>
          </a:p>
          <a:p>
            <a:pPr marL="0" indent="0">
              <a:buNone/>
            </a:pPr>
            <a:r>
              <a:rPr lang="en-US" dirty="0"/>
              <a:t>The project information slide (slide #2) and FEMA SID Request (slide #3) should be completed within the first hours of the class. </a:t>
            </a:r>
          </a:p>
        </p:txBody>
      </p:sp>
    </p:spTree>
    <p:extLst>
      <p:ext uri="{BB962C8B-B14F-4D97-AF65-F5344CB8AC3E}">
        <p14:creationId xmlns:p14="http://schemas.microsoft.com/office/powerpoint/2010/main" val="3732006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9DD0E-DB01-43AD-8AA8-ED42386789F9}"/>
              </a:ext>
            </a:extLst>
          </p:cNvPr>
          <p:cNvSpPr>
            <a:spLocks noGrp="1"/>
          </p:cNvSpPr>
          <p:nvPr>
            <p:ph type="title"/>
          </p:nvPr>
        </p:nvSpPr>
        <p:spPr>
          <a:xfrm>
            <a:off x="995957" y="737242"/>
            <a:ext cx="10058400" cy="687220"/>
          </a:xfrm>
        </p:spPr>
        <p:txBody>
          <a:bodyPr>
            <a:normAutofit fontScale="90000"/>
          </a:bodyPr>
          <a:lstStyle/>
          <a:p>
            <a:r>
              <a:rPr lang="en-US" dirty="0"/>
              <a:t>Project Information</a:t>
            </a:r>
          </a:p>
        </p:txBody>
      </p:sp>
      <p:sp>
        <p:nvSpPr>
          <p:cNvPr id="3" name="Content Placeholder 2">
            <a:extLst>
              <a:ext uri="{FF2B5EF4-FFF2-40B4-BE49-F238E27FC236}">
                <a16:creationId xmlns:a16="http://schemas.microsoft.com/office/drawing/2014/main" id="{4F01BF39-BDEA-4C36-AD67-3CFD340805E1}"/>
              </a:ext>
            </a:extLst>
          </p:cNvPr>
          <p:cNvSpPr>
            <a:spLocks noGrp="1"/>
          </p:cNvSpPr>
          <p:nvPr>
            <p:ph idx="1"/>
          </p:nvPr>
        </p:nvSpPr>
        <p:spPr>
          <a:xfrm>
            <a:off x="1069848" y="1424462"/>
            <a:ext cx="10058400" cy="5080247"/>
          </a:xfrm>
        </p:spPr>
        <p:txBody>
          <a:bodyPr>
            <a:normAutofit/>
          </a:bodyPr>
          <a:lstStyle/>
          <a:p>
            <a:r>
              <a:rPr lang="en-US" dirty="0"/>
              <a:t>Students should expect a delay of up to 96 hours from the time they request the portal account until it is established. After which, it should be safe to show the slides for the final phase.</a:t>
            </a:r>
          </a:p>
          <a:p>
            <a:r>
              <a:rPr lang="en-US" dirty="0"/>
              <a:t>Encourage students to keep their information up to date.</a:t>
            </a:r>
          </a:p>
          <a:p>
            <a:r>
              <a:rPr lang="en-US" dirty="0"/>
              <a:t>The first slide is the information the student can change without the system reviewing it.</a:t>
            </a:r>
          </a:p>
          <a:p>
            <a:r>
              <a:rPr lang="en-US" dirty="0"/>
              <a:t>The second slide is information the student can update but will need to be reviewed first.</a:t>
            </a:r>
          </a:p>
          <a:p>
            <a:r>
              <a:rPr lang="en-US" dirty="0"/>
              <a:t>Finally, for students that have been in the training system previously encourage them to review the information on their record. </a:t>
            </a:r>
          </a:p>
          <a:p>
            <a:r>
              <a:rPr lang="en-US" dirty="0"/>
              <a:t>Certifications issued by any entity other than the FIRE ACADEMY are not in the system but in the future that may change</a:t>
            </a:r>
          </a:p>
          <a:p>
            <a:r>
              <a:rPr lang="en-US" dirty="0"/>
              <a:t>If the information in the student’s record is inaccurate, please encourage them to use the help email. </a:t>
            </a:r>
          </a:p>
        </p:txBody>
      </p:sp>
      <p:pic>
        <p:nvPicPr>
          <p:cNvPr id="5" name="Picture 4">
            <a:extLst>
              <a:ext uri="{FF2B5EF4-FFF2-40B4-BE49-F238E27FC236}">
                <a16:creationId xmlns:a16="http://schemas.microsoft.com/office/drawing/2014/main" id="{F0CE6709-D910-41E6-8CCB-1849861554B6}"/>
              </a:ext>
            </a:extLst>
          </p:cNvPr>
          <p:cNvPicPr>
            <a:picLocks noChangeAspect="1"/>
          </p:cNvPicPr>
          <p:nvPr/>
        </p:nvPicPr>
        <p:blipFill>
          <a:blip r:embed="rId2"/>
          <a:stretch>
            <a:fillRect/>
          </a:stretch>
        </p:blipFill>
        <p:spPr>
          <a:xfrm>
            <a:off x="1069848" y="418952"/>
            <a:ext cx="2792210" cy="201185"/>
          </a:xfrm>
          <a:prstGeom prst="rect">
            <a:avLst/>
          </a:prstGeom>
        </p:spPr>
      </p:pic>
    </p:spTree>
    <p:extLst>
      <p:ext uri="{BB962C8B-B14F-4D97-AF65-F5344CB8AC3E}">
        <p14:creationId xmlns:p14="http://schemas.microsoft.com/office/powerpoint/2010/main" val="2702344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17DF8-D6F8-4C88-9D80-586D0487AA85}"/>
              </a:ext>
            </a:extLst>
          </p:cNvPr>
          <p:cNvSpPr>
            <a:spLocks noGrp="1"/>
          </p:cNvSpPr>
          <p:nvPr>
            <p:ph type="title"/>
          </p:nvPr>
        </p:nvSpPr>
        <p:spPr/>
        <p:txBody>
          <a:bodyPr>
            <a:normAutofit/>
          </a:bodyPr>
          <a:lstStyle/>
          <a:p>
            <a:r>
              <a:rPr lang="en-US" dirty="0"/>
              <a:t>Keeping your Information up to DATE</a:t>
            </a:r>
          </a:p>
        </p:txBody>
      </p:sp>
      <p:pic>
        <p:nvPicPr>
          <p:cNvPr id="7" name="Content Placeholder 6">
            <a:extLst>
              <a:ext uri="{FF2B5EF4-FFF2-40B4-BE49-F238E27FC236}">
                <a16:creationId xmlns:a16="http://schemas.microsoft.com/office/drawing/2014/main" id="{200215D3-8BE1-40BF-98DF-A2CDC6F023A8}"/>
              </a:ext>
            </a:extLst>
          </p:cNvPr>
          <p:cNvPicPr>
            <a:picLocks noGrp="1" noChangeAspect="1"/>
          </p:cNvPicPr>
          <p:nvPr>
            <p:ph sz="half" idx="1"/>
          </p:nvPr>
        </p:nvPicPr>
        <p:blipFill>
          <a:blip r:embed="rId2"/>
          <a:stretch>
            <a:fillRect/>
          </a:stretch>
        </p:blipFill>
        <p:spPr>
          <a:xfrm>
            <a:off x="1003735" y="3319961"/>
            <a:ext cx="4754563" cy="1547997"/>
          </a:xfrm>
        </p:spPr>
      </p:pic>
      <p:sp>
        <p:nvSpPr>
          <p:cNvPr id="13" name="Minus Sign 12">
            <a:extLst>
              <a:ext uri="{FF2B5EF4-FFF2-40B4-BE49-F238E27FC236}">
                <a16:creationId xmlns:a16="http://schemas.microsoft.com/office/drawing/2014/main" id="{270B1DC7-91AC-4420-8E36-460A361A2C83}"/>
              </a:ext>
            </a:extLst>
          </p:cNvPr>
          <p:cNvSpPr/>
          <p:nvPr/>
        </p:nvSpPr>
        <p:spPr>
          <a:xfrm rot="16200000">
            <a:off x="3112656" y="3567820"/>
            <a:ext cx="5966690" cy="807631"/>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83F2865-220A-43DD-AF64-CF5E6F14C3BF}"/>
              </a:ext>
            </a:extLst>
          </p:cNvPr>
          <p:cNvSpPr txBox="1"/>
          <p:nvPr/>
        </p:nvSpPr>
        <p:spPr>
          <a:xfrm>
            <a:off x="320912" y="2503454"/>
            <a:ext cx="5437386" cy="369332"/>
          </a:xfrm>
          <a:prstGeom prst="rect">
            <a:avLst/>
          </a:prstGeom>
          <a:noFill/>
        </p:spPr>
        <p:txBody>
          <a:bodyPr wrap="none" rtlCol="0">
            <a:spAutoFit/>
          </a:bodyPr>
          <a:lstStyle/>
          <a:p>
            <a:r>
              <a:rPr lang="en-US" dirty="0"/>
              <a:t>The updates below will occur almost immediately</a:t>
            </a:r>
          </a:p>
        </p:txBody>
      </p:sp>
      <p:sp>
        <p:nvSpPr>
          <p:cNvPr id="15" name="TextBox 14">
            <a:extLst>
              <a:ext uri="{FF2B5EF4-FFF2-40B4-BE49-F238E27FC236}">
                <a16:creationId xmlns:a16="http://schemas.microsoft.com/office/drawing/2014/main" id="{74E0F8D9-4EAE-4185-9811-DF9D02A57628}"/>
              </a:ext>
            </a:extLst>
          </p:cNvPr>
          <p:cNvSpPr txBox="1"/>
          <p:nvPr/>
        </p:nvSpPr>
        <p:spPr>
          <a:xfrm>
            <a:off x="6494891" y="5416433"/>
            <a:ext cx="5197063" cy="646331"/>
          </a:xfrm>
          <a:prstGeom prst="rect">
            <a:avLst/>
          </a:prstGeom>
          <a:noFill/>
        </p:spPr>
        <p:txBody>
          <a:bodyPr wrap="square" rtlCol="0">
            <a:spAutoFit/>
          </a:bodyPr>
          <a:lstStyle/>
          <a:p>
            <a:pPr algn="ctr"/>
            <a:r>
              <a:rPr lang="en-US" dirty="0"/>
              <a:t>These will require a system review before the updates occur.</a:t>
            </a:r>
          </a:p>
        </p:txBody>
      </p:sp>
      <p:pic>
        <p:nvPicPr>
          <p:cNvPr id="6" name="Picture 5">
            <a:extLst>
              <a:ext uri="{FF2B5EF4-FFF2-40B4-BE49-F238E27FC236}">
                <a16:creationId xmlns:a16="http://schemas.microsoft.com/office/drawing/2014/main" id="{298EB867-049E-4A5E-AF1F-048EE0F551C9}"/>
              </a:ext>
            </a:extLst>
          </p:cNvPr>
          <p:cNvPicPr>
            <a:picLocks noChangeAspect="1"/>
          </p:cNvPicPr>
          <p:nvPr/>
        </p:nvPicPr>
        <p:blipFill>
          <a:blip r:embed="rId3"/>
          <a:stretch>
            <a:fillRect/>
          </a:stretch>
        </p:blipFill>
        <p:spPr>
          <a:xfrm>
            <a:off x="6600178" y="2093975"/>
            <a:ext cx="5192137" cy="2670049"/>
          </a:xfrm>
          <a:prstGeom prst="rect">
            <a:avLst/>
          </a:prstGeom>
        </p:spPr>
      </p:pic>
    </p:spTree>
    <p:extLst>
      <p:ext uri="{BB962C8B-B14F-4D97-AF65-F5344CB8AC3E}">
        <p14:creationId xmlns:p14="http://schemas.microsoft.com/office/powerpoint/2010/main" val="3332883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8A6F1-C75E-447A-BACD-8F854B94CF9D}"/>
              </a:ext>
            </a:extLst>
          </p:cNvPr>
          <p:cNvSpPr>
            <a:spLocks noGrp="1"/>
          </p:cNvSpPr>
          <p:nvPr>
            <p:ph type="title"/>
          </p:nvPr>
        </p:nvSpPr>
        <p:spPr>
          <a:xfrm>
            <a:off x="332509" y="253799"/>
            <a:ext cx="4562764" cy="1609344"/>
          </a:xfrm>
        </p:spPr>
        <p:txBody>
          <a:bodyPr/>
          <a:lstStyle/>
          <a:p>
            <a:pPr algn="ctr"/>
            <a:r>
              <a:rPr lang="en-US" dirty="0"/>
              <a:t>NEED Help ?</a:t>
            </a:r>
          </a:p>
        </p:txBody>
      </p:sp>
      <p:pic>
        <p:nvPicPr>
          <p:cNvPr id="5" name="Content Placeholder 4">
            <a:extLst>
              <a:ext uri="{FF2B5EF4-FFF2-40B4-BE49-F238E27FC236}">
                <a16:creationId xmlns:a16="http://schemas.microsoft.com/office/drawing/2014/main" id="{5D959867-F148-4FFE-B586-93B09DA467B6}"/>
              </a:ext>
            </a:extLst>
          </p:cNvPr>
          <p:cNvPicPr>
            <a:picLocks noGrp="1" noChangeAspect="1"/>
          </p:cNvPicPr>
          <p:nvPr>
            <p:ph idx="1"/>
          </p:nvPr>
        </p:nvPicPr>
        <p:blipFill>
          <a:blip r:embed="rId2"/>
          <a:stretch>
            <a:fillRect/>
          </a:stretch>
        </p:blipFill>
        <p:spPr>
          <a:xfrm>
            <a:off x="1027228" y="1634952"/>
            <a:ext cx="4858397" cy="4858397"/>
          </a:xfrm>
        </p:spPr>
      </p:pic>
      <p:sp>
        <p:nvSpPr>
          <p:cNvPr id="6" name="TextBox 5">
            <a:extLst>
              <a:ext uri="{FF2B5EF4-FFF2-40B4-BE49-F238E27FC236}">
                <a16:creationId xmlns:a16="http://schemas.microsoft.com/office/drawing/2014/main" id="{EB38C0C5-A841-4451-A9D7-262F03E83798}"/>
              </a:ext>
            </a:extLst>
          </p:cNvPr>
          <p:cNvSpPr txBox="1"/>
          <p:nvPr/>
        </p:nvSpPr>
        <p:spPr>
          <a:xfrm>
            <a:off x="6406737" y="3592223"/>
            <a:ext cx="5192896" cy="461665"/>
          </a:xfrm>
          <a:prstGeom prst="rect">
            <a:avLst/>
          </a:prstGeom>
          <a:noFill/>
        </p:spPr>
        <p:txBody>
          <a:bodyPr wrap="none" rtlCol="0">
            <a:spAutoFit/>
          </a:bodyPr>
          <a:lstStyle/>
          <a:p>
            <a:r>
              <a:rPr lang="en-US" sz="2400" dirty="0"/>
              <a:t>RA-EMPSFAACADISHELP@PA.GOV</a:t>
            </a:r>
          </a:p>
        </p:txBody>
      </p:sp>
    </p:spTree>
    <p:extLst>
      <p:ext uri="{BB962C8B-B14F-4D97-AF65-F5344CB8AC3E}">
        <p14:creationId xmlns:p14="http://schemas.microsoft.com/office/powerpoint/2010/main" val="3964506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850DB-5941-47B1-8199-E805208C14BA}"/>
              </a:ext>
            </a:extLst>
          </p:cNvPr>
          <p:cNvSpPr>
            <a:spLocks noGrp="1"/>
          </p:cNvSpPr>
          <p:nvPr>
            <p:ph type="title"/>
          </p:nvPr>
        </p:nvSpPr>
        <p:spPr>
          <a:xfrm>
            <a:off x="1069848" y="484632"/>
            <a:ext cx="10058400" cy="509667"/>
          </a:xfrm>
        </p:spPr>
        <p:txBody>
          <a:bodyPr>
            <a:normAutofit fontScale="90000"/>
          </a:bodyPr>
          <a:lstStyle/>
          <a:p>
            <a:r>
              <a:rPr lang="en-US" dirty="0"/>
              <a:t>The Acadis Learning Management System</a:t>
            </a:r>
          </a:p>
        </p:txBody>
      </p:sp>
      <p:sp>
        <p:nvSpPr>
          <p:cNvPr id="3" name="Content Placeholder 2">
            <a:extLst>
              <a:ext uri="{FF2B5EF4-FFF2-40B4-BE49-F238E27FC236}">
                <a16:creationId xmlns:a16="http://schemas.microsoft.com/office/drawing/2014/main" id="{A6961AB5-E0E9-48A4-BCD9-4AE30A2F54DB}"/>
              </a:ext>
            </a:extLst>
          </p:cNvPr>
          <p:cNvSpPr>
            <a:spLocks noGrp="1"/>
          </p:cNvSpPr>
          <p:nvPr>
            <p:ph idx="1"/>
          </p:nvPr>
        </p:nvSpPr>
        <p:spPr>
          <a:xfrm>
            <a:off x="1066800" y="1293121"/>
            <a:ext cx="10058400" cy="5080247"/>
          </a:xfrm>
        </p:spPr>
        <p:txBody>
          <a:bodyPr/>
          <a:lstStyle/>
          <a:p>
            <a:pPr>
              <a:lnSpc>
                <a:spcPct val="100000"/>
              </a:lnSpc>
              <a:spcBef>
                <a:spcPts val="600"/>
              </a:spcBef>
              <a:spcAft>
                <a:spcPts val="600"/>
              </a:spcAft>
            </a:pPr>
            <a:r>
              <a:rPr lang="en-US" b="0" i="0" dirty="0">
                <a:solidFill>
                  <a:srgbClr val="000000"/>
                </a:solidFill>
                <a:effectLst/>
                <a:latin typeface="Source Sans Pro" panose="020B0503030403020204" pitchFamily="34" charset="0"/>
              </a:rPr>
              <a:t>The primary goal of the Firefighter registration project is to identify and record all Firefighters who are associated with Pennsylvania Emergency Services organizations. </a:t>
            </a:r>
          </a:p>
          <a:p>
            <a:r>
              <a:rPr lang="en-US" dirty="0">
                <a:solidFill>
                  <a:srgbClr val="000000"/>
                </a:solidFill>
                <a:latin typeface="Source Sans Pro" panose="020B0503030403020204" pitchFamily="34" charset="0"/>
              </a:rPr>
              <a:t>Other benefits registrants can expect:</a:t>
            </a:r>
            <a:endParaRPr lang="en-US" b="0" i="0" dirty="0">
              <a:solidFill>
                <a:srgbClr val="000000"/>
              </a:solidFill>
              <a:effectLst/>
              <a:latin typeface="Source Sans Pro" panose="020B0503030403020204" pitchFamily="34" charset="0"/>
            </a:endParaRPr>
          </a:p>
          <a:p>
            <a:pPr lvl="1"/>
            <a:r>
              <a:rPr lang="en-US" dirty="0">
                <a:solidFill>
                  <a:srgbClr val="000000"/>
                </a:solidFill>
                <a:latin typeface="Source Sans Pro" panose="020B0503030403020204" pitchFamily="34" charset="0"/>
              </a:rPr>
              <a:t>The ability to v</a:t>
            </a:r>
            <a:r>
              <a:rPr lang="en-US" b="0" i="0" dirty="0">
                <a:solidFill>
                  <a:srgbClr val="000000"/>
                </a:solidFill>
                <a:effectLst/>
                <a:latin typeface="Source Sans Pro" panose="020B0503030403020204" pitchFamily="34" charset="0"/>
              </a:rPr>
              <a:t>iew and register for State Fire Academy Alternative Energy, Academy on the Road, and Resident programs</a:t>
            </a:r>
          </a:p>
          <a:p>
            <a:pPr lvl="1"/>
            <a:r>
              <a:rPr lang="en-US" b="0" i="0" dirty="0">
                <a:solidFill>
                  <a:srgbClr val="000000"/>
                </a:solidFill>
                <a:effectLst/>
                <a:latin typeface="Source Sans Pro" panose="020B0503030403020204" pitchFamily="34" charset="0"/>
              </a:rPr>
              <a:t>View your enrollment and waitlist status for Fire Academy Programs</a:t>
            </a:r>
          </a:p>
          <a:p>
            <a:pPr lvl="1"/>
            <a:r>
              <a:rPr lang="en-US" b="0" i="0" dirty="0">
                <a:solidFill>
                  <a:srgbClr val="000000"/>
                </a:solidFill>
                <a:effectLst/>
                <a:latin typeface="Source Sans Pro" panose="020B0503030403020204" pitchFamily="34" charset="0"/>
              </a:rPr>
              <a:t>Print your training transcript, as well as duplicate certificates for programs that were delivered by the Fire Academy</a:t>
            </a:r>
            <a:endParaRPr lang="en-US" dirty="0">
              <a:solidFill>
                <a:srgbClr val="000000"/>
              </a:solidFill>
              <a:latin typeface="Source Sans Pro" panose="020B0503030403020204" pitchFamily="34" charset="0"/>
            </a:endParaRPr>
          </a:p>
          <a:p>
            <a:pPr lvl="1"/>
            <a:r>
              <a:rPr lang="en-US" b="0" i="0" dirty="0">
                <a:solidFill>
                  <a:srgbClr val="000000"/>
                </a:solidFill>
                <a:effectLst/>
                <a:latin typeface="Source Sans Pro" panose="020B0503030403020204" pitchFamily="34" charset="0"/>
              </a:rPr>
              <a:t>View Statewide Certification testing opportunities</a:t>
            </a:r>
            <a:endParaRPr lang="en-US" dirty="0">
              <a:solidFill>
                <a:srgbClr val="000000"/>
              </a:solidFill>
              <a:latin typeface="Source Sans Pro" panose="020B0503030403020204" pitchFamily="34" charset="0"/>
            </a:endParaRPr>
          </a:p>
          <a:p>
            <a:pPr lvl="1"/>
            <a:r>
              <a:rPr lang="en-US" b="0" i="0" dirty="0">
                <a:solidFill>
                  <a:srgbClr val="000000"/>
                </a:solidFill>
                <a:effectLst/>
                <a:latin typeface="Source Sans Pro" panose="020B0503030403020204" pitchFamily="34" charset="0"/>
              </a:rPr>
              <a:t>Share your training history with your organization's training officer</a:t>
            </a:r>
            <a:endParaRPr lang="en-US" dirty="0">
              <a:solidFill>
                <a:srgbClr val="000000"/>
              </a:solidFill>
              <a:latin typeface="Source Sans Pro" panose="020B0503030403020204" pitchFamily="34" charset="0"/>
            </a:endParaRPr>
          </a:p>
          <a:p>
            <a:pPr lvl="1"/>
            <a:r>
              <a:rPr lang="en-US" b="0" i="0" dirty="0">
                <a:solidFill>
                  <a:srgbClr val="000000"/>
                </a:solidFill>
                <a:effectLst/>
                <a:latin typeface="Source Sans Pro" panose="020B0503030403020204" pitchFamily="34" charset="0"/>
              </a:rPr>
              <a:t>Participate in online training opportunities</a:t>
            </a:r>
          </a:p>
          <a:p>
            <a:pPr marL="0" indent="0">
              <a:lnSpc>
                <a:spcPct val="100000"/>
              </a:lnSpc>
              <a:buNone/>
            </a:pPr>
            <a:r>
              <a:rPr lang="en-US" dirty="0"/>
              <a:t>The registration process requires three phases. The first is to acquire a FEMA SID number. If you already have one but do not know what it is: you can recover it on the request page. </a:t>
            </a:r>
          </a:p>
        </p:txBody>
      </p:sp>
    </p:spTree>
    <p:extLst>
      <p:ext uri="{BB962C8B-B14F-4D97-AF65-F5344CB8AC3E}">
        <p14:creationId xmlns:p14="http://schemas.microsoft.com/office/powerpoint/2010/main" val="610564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00C75-E4D9-46F0-8C1B-4D89ADDC926B}"/>
              </a:ext>
            </a:extLst>
          </p:cNvPr>
          <p:cNvSpPr>
            <a:spLocks noGrp="1"/>
          </p:cNvSpPr>
          <p:nvPr>
            <p:ph type="title"/>
          </p:nvPr>
        </p:nvSpPr>
        <p:spPr>
          <a:xfrm>
            <a:off x="839788" y="388267"/>
            <a:ext cx="10515600" cy="1325563"/>
          </a:xfrm>
        </p:spPr>
        <p:txBody>
          <a:bodyPr/>
          <a:lstStyle/>
          <a:p>
            <a:r>
              <a:rPr lang="en-US" dirty="0"/>
              <a:t>FEMA SID</a:t>
            </a:r>
          </a:p>
        </p:txBody>
      </p:sp>
      <p:pic>
        <p:nvPicPr>
          <p:cNvPr id="9" name="Content Placeholder 8" descr="Qr code&#10;&#10;Description automatically generated">
            <a:extLst>
              <a:ext uri="{FF2B5EF4-FFF2-40B4-BE49-F238E27FC236}">
                <a16:creationId xmlns:a16="http://schemas.microsoft.com/office/drawing/2014/main" id="{61FE2440-B8B6-440D-BA09-B0CC0C1DF843}"/>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864962" y="123894"/>
            <a:ext cx="6487249" cy="6487249"/>
          </a:xfrm>
        </p:spPr>
      </p:pic>
      <p:sp>
        <p:nvSpPr>
          <p:cNvPr id="6" name="Text Placeholder 5">
            <a:extLst>
              <a:ext uri="{FF2B5EF4-FFF2-40B4-BE49-F238E27FC236}">
                <a16:creationId xmlns:a16="http://schemas.microsoft.com/office/drawing/2014/main" id="{42F373A4-A5B3-4F26-91EA-5DA190BAAE34}"/>
              </a:ext>
            </a:extLst>
          </p:cNvPr>
          <p:cNvSpPr>
            <a:spLocks noGrp="1"/>
          </p:cNvSpPr>
          <p:nvPr>
            <p:ph type="body" idx="1"/>
          </p:nvPr>
        </p:nvSpPr>
        <p:spPr>
          <a:xfrm>
            <a:off x="839788" y="2478188"/>
            <a:ext cx="3927521" cy="442277"/>
          </a:xfrm>
        </p:spPr>
        <p:txBody>
          <a:bodyPr>
            <a:normAutofit/>
          </a:bodyPr>
          <a:lstStyle/>
          <a:p>
            <a:r>
              <a:rPr lang="en-US" dirty="0" err="1"/>
              <a:t>CDP.DHS.Gov</a:t>
            </a:r>
            <a:r>
              <a:rPr lang="en-US" dirty="0"/>
              <a:t>/FEMASID</a:t>
            </a:r>
          </a:p>
        </p:txBody>
      </p:sp>
    </p:spTree>
    <p:extLst>
      <p:ext uri="{BB962C8B-B14F-4D97-AF65-F5344CB8AC3E}">
        <p14:creationId xmlns:p14="http://schemas.microsoft.com/office/powerpoint/2010/main" val="2228441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9178A04F-0E79-4B67-8026-401BE3192DC1}"/>
              </a:ext>
            </a:extLst>
          </p:cNvPr>
          <p:cNvPicPr>
            <a:picLocks noGrp="1" noChangeAspect="1"/>
          </p:cNvPicPr>
          <p:nvPr>
            <p:ph idx="1"/>
          </p:nvPr>
        </p:nvPicPr>
        <p:blipFill>
          <a:blip r:embed="rId2"/>
          <a:stretch>
            <a:fillRect/>
          </a:stretch>
        </p:blipFill>
        <p:spPr>
          <a:xfrm>
            <a:off x="1854934" y="790769"/>
            <a:ext cx="8482132" cy="4940559"/>
          </a:xfrm>
        </p:spPr>
      </p:pic>
    </p:spTree>
    <p:extLst>
      <p:ext uri="{BB962C8B-B14F-4D97-AF65-F5344CB8AC3E}">
        <p14:creationId xmlns:p14="http://schemas.microsoft.com/office/powerpoint/2010/main" val="2017196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5FBD-08B0-4419-BC53-048ACF79BBF4}"/>
              </a:ext>
            </a:extLst>
          </p:cNvPr>
          <p:cNvSpPr>
            <a:spLocks noGrp="1"/>
          </p:cNvSpPr>
          <p:nvPr>
            <p:ph type="title"/>
          </p:nvPr>
        </p:nvSpPr>
        <p:spPr>
          <a:xfrm>
            <a:off x="1066800" y="1343614"/>
            <a:ext cx="10058400" cy="474156"/>
          </a:xfrm>
        </p:spPr>
        <p:txBody>
          <a:bodyPr>
            <a:normAutofit fontScale="90000"/>
          </a:bodyPr>
          <a:lstStyle/>
          <a:p>
            <a:r>
              <a:rPr lang="en-US" dirty="0"/>
              <a:t>Section Information Slide</a:t>
            </a:r>
          </a:p>
        </p:txBody>
      </p:sp>
      <p:sp>
        <p:nvSpPr>
          <p:cNvPr id="3" name="Content Placeholder 2">
            <a:extLst>
              <a:ext uri="{FF2B5EF4-FFF2-40B4-BE49-F238E27FC236}">
                <a16:creationId xmlns:a16="http://schemas.microsoft.com/office/drawing/2014/main" id="{633F9F6F-43A9-4316-827A-5F8899823377}"/>
              </a:ext>
            </a:extLst>
          </p:cNvPr>
          <p:cNvSpPr>
            <a:spLocks noGrp="1"/>
          </p:cNvSpPr>
          <p:nvPr>
            <p:ph idx="1"/>
          </p:nvPr>
        </p:nvSpPr>
        <p:spPr>
          <a:xfrm>
            <a:off x="1069848" y="2120538"/>
            <a:ext cx="10058400" cy="5213412"/>
          </a:xfrm>
        </p:spPr>
        <p:txBody>
          <a:bodyPr/>
          <a:lstStyle/>
          <a:p>
            <a:r>
              <a:rPr lang="en-US" dirty="0"/>
              <a:t>Anticipate 24 to 48 hours from the time </a:t>
            </a:r>
            <a:r>
              <a:rPr lang="en-US"/>
              <a:t>the FEMA SID </a:t>
            </a:r>
            <a:r>
              <a:rPr lang="en-US" dirty="0"/>
              <a:t>has been requested until the student receives a response. </a:t>
            </a:r>
          </a:p>
          <a:p>
            <a:r>
              <a:rPr lang="en-US" dirty="0"/>
              <a:t>The next four slides will cover the portal request.  </a:t>
            </a:r>
          </a:p>
          <a:p>
            <a:r>
              <a:rPr lang="en-US" dirty="0"/>
              <a:t>Remind students they will receive an email from Acadisonline.com. Some spam filters have not allowed this email to be delivered to the user’s inbox.</a:t>
            </a:r>
          </a:p>
        </p:txBody>
      </p:sp>
      <p:pic>
        <p:nvPicPr>
          <p:cNvPr id="9" name="Picture 8">
            <a:extLst>
              <a:ext uri="{FF2B5EF4-FFF2-40B4-BE49-F238E27FC236}">
                <a16:creationId xmlns:a16="http://schemas.microsoft.com/office/drawing/2014/main" id="{F4F9A2C9-B3A2-43BA-A2D4-621F4C451942}"/>
              </a:ext>
            </a:extLst>
          </p:cNvPr>
          <p:cNvPicPr>
            <a:picLocks noChangeAspect="1"/>
          </p:cNvPicPr>
          <p:nvPr/>
        </p:nvPicPr>
        <p:blipFill>
          <a:blip r:embed="rId2"/>
          <a:stretch>
            <a:fillRect/>
          </a:stretch>
        </p:blipFill>
        <p:spPr>
          <a:xfrm>
            <a:off x="1162368" y="601309"/>
            <a:ext cx="2792210" cy="201185"/>
          </a:xfrm>
          <a:prstGeom prst="rect">
            <a:avLst/>
          </a:prstGeom>
        </p:spPr>
      </p:pic>
    </p:spTree>
    <p:extLst>
      <p:ext uri="{BB962C8B-B14F-4D97-AF65-F5344CB8AC3E}">
        <p14:creationId xmlns:p14="http://schemas.microsoft.com/office/powerpoint/2010/main" val="900588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descr="Qr code&#10;&#10;Description automatically generated">
            <a:extLst>
              <a:ext uri="{FF2B5EF4-FFF2-40B4-BE49-F238E27FC236}">
                <a16:creationId xmlns:a16="http://schemas.microsoft.com/office/drawing/2014/main" id="{C641BF2D-3CCD-E006-3263-DBD6320691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1257" y="200579"/>
            <a:ext cx="6586152" cy="6586152"/>
          </a:xfrm>
        </p:spPr>
      </p:pic>
      <p:sp>
        <p:nvSpPr>
          <p:cNvPr id="5" name="TextBox 4">
            <a:extLst>
              <a:ext uri="{FF2B5EF4-FFF2-40B4-BE49-F238E27FC236}">
                <a16:creationId xmlns:a16="http://schemas.microsoft.com/office/drawing/2014/main" id="{90623279-A581-FC43-1314-9780055B9A7B}"/>
              </a:ext>
            </a:extLst>
          </p:cNvPr>
          <p:cNvSpPr txBox="1"/>
          <p:nvPr/>
        </p:nvSpPr>
        <p:spPr>
          <a:xfrm>
            <a:off x="7476408" y="1760038"/>
            <a:ext cx="4399006" cy="1200329"/>
          </a:xfrm>
          <a:prstGeom prst="rect">
            <a:avLst/>
          </a:prstGeom>
          <a:noFill/>
        </p:spPr>
        <p:txBody>
          <a:bodyPr wrap="square" rtlCol="0">
            <a:spAutoFit/>
          </a:bodyPr>
          <a:lstStyle/>
          <a:p>
            <a:pPr algn="ctr"/>
            <a:r>
              <a:rPr lang="en-US" dirty="0"/>
              <a:t>Fire Academy Portal</a:t>
            </a:r>
          </a:p>
          <a:p>
            <a:pPr algn="ctr"/>
            <a:endParaRPr lang="en-US" dirty="0"/>
          </a:p>
          <a:p>
            <a:pPr algn="ctr"/>
            <a:endParaRPr lang="en-US" dirty="0"/>
          </a:p>
          <a:p>
            <a:pPr algn="ctr"/>
            <a:r>
              <a:rPr lang="en-US" dirty="0"/>
              <a:t>PSFA.ACADISONLINE.COM</a:t>
            </a:r>
          </a:p>
        </p:txBody>
      </p:sp>
    </p:spTree>
    <p:extLst>
      <p:ext uri="{BB962C8B-B14F-4D97-AF65-F5344CB8AC3E}">
        <p14:creationId xmlns:p14="http://schemas.microsoft.com/office/powerpoint/2010/main" val="2456580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0933-8840-48F1-B1F3-E0849779B0E9}"/>
              </a:ext>
            </a:extLst>
          </p:cNvPr>
          <p:cNvSpPr>
            <a:spLocks noGrp="1"/>
          </p:cNvSpPr>
          <p:nvPr>
            <p:ph type="title"/>
          </p:nvPr>
        </p:nvSpPr>
        <p:spPr>
          <a:xfrm>
            <a:off x="1069848" y="484632"/>
            <a:ext cx="10058400" cy="491912"/>
          </a:xfrm>
        </p:spPr>
        <p:txBody>
          <a:bodyPr>
            <a:normAutofit fontScale="90000"/>
          </a:bodyPr>
          <a:lstStyle/>
          <a:p>
            <a:r>
              <a:rPr lang="en-US" dirty="0"/>
              <a:t>Accessing the Request Form</a:t>
            </a:r>
          </a:p>
        </p:txBody>
      </p:sp>
      <p:pic>
        <p:nvPicPr>
          <p:cNvPr id="5" name="Content Placeholder 4">
            <a:extLst>
              <a:ext uri="{FF2B5EF4-FFF2-40B4-BE49-F238E27FC236}">
                <a16:creationId xmlns:a16="http://schemas.microsoft.com/office/drawing/2014/main" id="{F7CF3F9A-BF4D-4BCE-A4C4-69F52764BBC5}"/>
              </a:ext>
            </a:extLst>
          </p:cNvPr>
          <p:cNvPicPr>
            <a:picLocks noGrp="1" noChangeAspect="1"/>
          </p:cNvPicPr>
          <p:nvPr>
            <p:ph idx="1"/>
          </p:nvPr>
        </p:nvPicPr>
        <p:blipFill>
          <a:blip r:embed="rId2"/>
          <a:stretch>
            <a:fillRect/>
          </a:stretch>
        </p:blipFill>
        <p:spPr>
          <a:xfrm>
            <a:off x="1538308" y="1213778"/>
            <a:ext cx="4183350" cy="3325073"/>
          </a:xfrm>
        </p:spPr>
      </p:pic>
      <p:sp>
        <p:nvSpPr>
          <p:cNvPr id="6" name="TextBox 5">
            <a:extLst>
              <a:ext uri="{FF2B5EF4-FFF2-40B4-BE49-F238E27FC236}">
                <a16:creationId xmlns:a16="http://schemas.microsoft.com/office/drawing/2014/main" id="{845A5C57-A779-4806-B7AB-7A64FADB1642}"/>
              </a:ext>
            </a:extLst>
          </p:cNvPr>
          <p:cNvSpPr txBox="1"/>
          <p:nvPr/>
        </p:nvSpPr>
        <p:spPr>
          <a:xfrm>
            <a:off x="7672515" y="2852176"/>
            <a:ext cx="2799184" cy="646331"/>
          </a:xfrm>
          <a:prstGeom prst="rect">
            <a:avLst/>
          </a:prstGeom>
          <a:noFill/>
        </p:spPr>
        <p:txBody>
          <a:bodyPr wrap="square" rtlCol="0">
            <a:spAutoFit/>
          </a:bodyPr>
          <a:lstStyle/>
          <a:p>
            <a:r>
              <a:rPr lang="en-US" dirty="0"/>
              <a:t>CLICK ON THE </a:t>
            </a:r>
            <a:r>
              <a:rPr lang="en-US" b="1" dirty="0"/>
              <a:t>PORTAL ACCESS REQUEST </a:t>
            </a:r>
            <a:r>
              <a:rPr lang="en-US" dirty="0"/>
              <a:t>LINK</a:t>
            </a:r>
          </a:p>
        </p:txBody>
      </p:sp>
      <p:pic>
        <p:nvPicPr>
          <p:cNvPr id="10" name="Picture 9">
            <a:extLst>
              <a:ext uri="{FF2B5EF4-FFF2-40B4-BE49-F238E27FC236}">
                <a16:creationId xmlns:a16="http://schemas.microsoft.com/office/drawing/2014/main" id="{FBDE9EED-23E3-4E73-9461-DE9787FAE184}"/>
              </a:ext>
            </a:extLst>
          </p:cNvPr>
          <p:cNvPicPr>
            <a:picLocks noChangeAspect="1"/>
          </p:cNvPicPr>
          <p:nvPr/>
        </p:nvPicPr>
        <p:blipFill>
          <a:blip r:embed="rId3"/>
          <a:stretch>
            <a:fillRect/>
          </a:stretch>
        </p:blipFill>
        <p:spPr>
          <a:xfrm>
            <a:off x="6537503" y="4538851"/>
            <a:ext cx="3694499" cy="1545960"/>
          </a:xfrm>
          <a:prstGeom prst="rect">
            <a:avLst/>
          </a:prstGeom>
        </p:spPr>
      </p:pic>
      <p:sp>
        <p:nvSpPr>
          <p:cNvPr id="11" name="Arrow: Right 10">
            <a:extLst>
              <a:ext uri="{FF2B5EF4-FFF2-40B4-BE49-F238E27FC236}">
                <a16:creationId xmlns:a16="http://schemas.microsoft.com/office/drawing/2014/main" id="{D6E0F49F-64C9-4543-A700-E9919D3C0495}"/>
              </a:ext>
            </a:extLst>
          </p:cNvPr>
          <p:cNvSpPr/>
          <p:nvPr/>
        </p:nvSpPr>
        <p:spPr>
          <a:xfrm>
            <a:off x="5060272" y="5663953"/>
            <a:ext cx="1322773" cy="554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5758502-E08A-4693-8B36-919E3318B9AC}"/>
              </a:ext>
            </a:extLst>
          </p:cNvPr>
          <p:cNvSpPr txBox="1"/>
          <p:nvPr/>
        </p:nvSpPr>
        <p:spPr>
          <a:xfrm>
            <a:off x="3391270" y="5760389"/>
            <a:ext cx="1319336" cy="369332"/>
          </a:xfrm>
          <a:prstGeom prst="rect">
            <a:avLst/>
          </a:prstGeom>
          <a:noFill/>
        </p:spPr>
        <p:txBody>
          <a:bodyPr wrap="none" rtlCol="0">
            <a:spAutoFit/>
          </a:bodyPr>
          <a:lstStyle/>
          <a:p>
            <a:r>
              <a:rPr lang="en-US" dirty="0"/>
              <a:t>Click Here</a:t>
            </a:r>
          </a:p>
        </p:txBody>
      </p:sp>
    </p:spTree>
    <p:extLst>
      <p:ext uri="{BB962C8B-B14F-4D97-AF65-F5344CB8AC3E}">
        <p14:creationId xmlns:p14="http://schemas.microsoft.com/office/powerpoint/2010/main" val="1140145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73B58-A889-4631-942E-3E05962213CA}"/>
              </a:ext>
            </a:extLst>
          </p:cNvPr>
          <p:cNvSpPr>
            <a:spLocks noGrp="1"/>
          </p:cNvSpPr>
          <p:nvPr>
            <p:ph type="title"/>
          </p:nvPr>
        </p:nvSpPr>
        <p:spPr>
          <a:xfrm>
            <a:off x="857412" y="87468"/>
            <a:ext cx="10058400" cy="1609344"/>
          </a:xfrm>
        </p:spPr>
        <p:txBody>
          <a:bodyPr/>
          <a:lstStyle/>
          <a:p>
            <a:r>
              <a:rPr lang="en-US" dirty="0"/>
              <a:t>Complete The Request Form</a:t>
            </a:r>
          </a:p>
        </p:txBody>
      </p:sp>
      <p:pic>
        <p:nvPicPr>
          <p:cNvPr id="5" name="Content Placeholder 4">
            <a:extLst>
              <a:ext uri="{FF2B5EF4-FFF2-40B4-BE49-F238E27FC236}">
                <a16:creationId xmlns:a16="http://schemas.microsoft.com/office/drawing/2014/main" id="{0ADDA2E7-EA8F-45C3-8448-E90E223D885E}"/>
              </a:ext>
            </a:extLst>
          </p:cNvPr>
          <p:cNvPicPr>
            <a:picLocks noGrp="1" noChangeAspect="1"/>
          </p:cNvPicPr>
          <p:nvPr>
            <p:ph idx="1"/>
          </p:nvPr>
        </p:nvPicPr>
        <p:blipFill>
          <a:blip r:embed="rId2"/>
          <a:stretch>
            <a:fillRect/>
          </a:stretch>
        </p:blipFill>
        <p:spPr>
          <a:xfrm>
            <a:off x="754500" y="1523729"/>
            <a:ext cx="7076669" cy="4051300"/>
          </a:xfrm>
        </p:spPr>
      </p:pic>
      <p:sp>
        <p:nvSpPr>
          <p:cNvPr id="6" name="TextBox 5">
            <a:extLst>
              <a:ext uri="{FF2B5EF4-FFF2-40B4-BE49-F238E27FC236}">
                <a16:creationId xmlns:a16="http://schemas.microsoft.com/office/drawing/2014/main" id="{FEE2D9D1-59DB-466A-A230-BB60B8007DA4}"/>
              </a:ext>
            </a:extLst>
          </p:cNvPr>
          <p:cNvSpPr txBox="1"/>
          <p:nvPr/>
        </p:nvSpPr>
        <p:spPr>
          <a:xfrm>
            <a:off x="8421355" y="2175140"/>
            <a:ext cx="3247053" cy="923330"/>
          </a:xfrm>
          <a:prstGeom prst="rect">
            <a:avLst/>
          </a:prstGeom>
          <a:noFill/>
        </p:spPr>
        <p:txBody>
          <a:bodyPr wrap="square" rtlCol="0">
            <a:spAutoFit/>
          </a:bodyPr>
          <a:lstStyle/>
          <a:p>
            <a:r>
              <a:rPr lang="en-US" dirty="0"/>
              <a:t>Please allow up to 96 hours for your account to be established.</a:t>
            </a:r>
          </a:p>
        </p:txBody>
      </p:sp>
      <p:sp>
        <p:nvSpPr>
          <p:cNvPr id="7" name="TextBox 6">
            <a:extLst>
              <a:ext uri="{FF2B5EF4-FFF2-40B4-BE49-F238E27FC236}">
                <a16:creationId xmlns:a16="http://schemas.microsoft.com/office/drawing/2014/main" id="{1F22661B-D123-44C8-B270-8460A1B796C8}"/>
              </a:ext>
            </a:extLst>
          </p:cNvPr>
          <p:cNvSpPr txBox="1"/>
          <p:nvPr/>
        </p:nvSpPr>
        <p:spPr>
          <a:xfrm>
            <a:off x="8421355" y="3860977"/>
            <a:ext cx="3247053" cy="1200329"/>
          </a:xfrm>
          <a:prstGeom prst="rect">
            <a:avLst/>
          </a:prstGeom>
          <a:noFill/>
        </p:spPr>
        <p:txBody>
          <a:bodyPr wrap="square" rtlCol="0">
            <a:spAutoFit/>
          </a:bodyPr>
          <a:lstStyle/>
          <a:p>
            <a:r>
              <a:rPr lang="en-US" dirty="0"/>
              <a:t>Review your SPAM folder for a response from the system. The email will come from Acadisonline.com</a:t>
            </a:r>
          </a:p>
        </p:txBody>
      </p:sp>
    </p:spTree>
    <p:extLst>
      <p:ext uri="{BB962C8B-B14F-4D97-AF65-F5344CB8AC3E}">
        <p14:creationId xmlns:p14="http://schemas.microsoft.com/office/powerpoint/2010/main" val="53643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8A6F1-C75E-447A-BACD-8F854B94CF9D}"/>
              </a:ext>
            </a:extLst>
          </p:cNvPr>
          <p:cNvSpPr>
            <a:spLocks noGrp="1"/>
          </p:cNvSpPr>
          <p:nvPr>
            <p:ph type="title"/>
          </p:nvPr>
        </p:nvSpPr>
        <p:spPr>
          <a:xfrm>
            <a:off x="249383" y="117971"/>
            <a:ext cx="4572000" cy="1609344"/>
          </a:xfrm>
        </p:spPr>
        <p:txBody>
          <a:bodyPr/>
          <a:lstStyle/>
          <a:p>
            <a:pPr algn="ctr"/>
            <a:r>
              <a:rPr lang="en-US" dirty="0"/>
              <a:t>NEED Help ?</a:t>
            </a:r>
          </a:p>
        </p:txBody>
      </p:sp>
      <p:pic>
        <p:nvPicPr>
          <p:cNvPr id="5" name="Content Placeholder 4">
            <a:extLst>
              <a:ext uri="{FF2B5EF4-FFF2-40B4-BE49-F238E27FC236}">
                <a16:creationId xmlns:a16="http://schemas.microsoft.com/office/drawing/2014/main" id="{5D959867-F148-4FFE-B586-93B09DA467B6}"/>
              </a:ext>
            </a:extLst>
          </p:cNvPr>
          <p:cNvPicPr>
            <a:picLocks noGrp="1" noChangeAspect="1"/>
          </p:cNvPicPr>
          <p:nvPr>
            <p:ph idx="1"/>
          </p:nvPr>
        </p:nvPicPr>
        <p:blipFill>
          <a:blip r:embed="rId2"/>
          <a:stretch>
            <a:fillRect/>
          </a:stretch>
        </p:blipFill>
        <p:spPr>
          <a:xfrm>
            <a:off x="1034404" y="1487170"/>
            <a:ext cx="4858397" cy="4858397"/>
          </a:xfrm>
        </p:spPr>
      </p:pic>
      <p:sp>
        <p:nvSpPr>
          <p:cNvPr id="6" name="TextBox 5">
            <a:extLst>
              <a:ext uri="{FF2B5EF4-FFF2-40B4-BE49-F238E27FC236}">
                <a16:creationId xmlns:a16="http://schemas.microsoft.com/office/drawing/2014/main" id="{EB38C0C5-A841-4451-A9D7-262F03E83798}"/>
              </a:ext>
            </a:extLst>
          </p:cNvPr>
          <p:cNvSpPr txBox="1"/>
          <p:nvPr/>
        </p:nvSpPr>
        <p:spPr>
          <a:xfrm>
            <a:off x="6299200" y="2069248"/>
            <a:ext cx="5192896" cy="461665"/>
          </a:xfrm>
          <a:prstGeom prst="rect">
            <a:avLst/>
          </a:prstGeom>
          <a:noFill/>
        </p:spPr>
        <p:txBody>
          <a:bodyPr wrap="none" rtlCol="0">
            <a:spAutoFit/>
          </a:bodyPr>
          <a:lstStyle/>
          <a:p>
            <a:r>
              <a:rPr lang="en-US" sz="2400" dirty="0"/>
              <a:t>RA-EMPSFAACADISHELP@PA.GOV</a:t>
            </a:r>
          </a:p>
        </p:txBody>
      </p:sp>
    </p:spTree>
    <p:extLst>
      <p:ext uri="{BB962C8B-B14F-4D97-AF65-F5344CB8AC3E}">
        <p14:creationId xmlns:p14="http://schemas.microsoft.com/office/powerpoint/2010/main" val="22663834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{A4A3F743-31F1-E34C-8502-357FFD052ED6}tf10001070</Template>
  <TotalTime>1930</TotalTime>
  <Words>598</Words>
  <Application>Microsoft Office PowerPoint</Application>
  <PresentationFormat>Widescreen</PresentationFormat>
  <Paragraphs>50</Paragraphs>
  <Slides>12</Slides>
  <Notes>0</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Calibri</vt:lpstr>
      <vt:lpstr>Rockwell</vt:lpstr>
      <vt:lpstr>Rockwell Condensed</vt:lpstr>
      <vt:lpstr>Rockwell Extra Bold</vt:lpstr>
      <vt:lpstr>Source Sans Pro</vt:lpstr>
      <vt:lpstr>Wingdings</vt:lpstr>
      <vt:lpstr>Wood Type</vt:lpstr>
      <vt:lpstr>Directions to the instructor</vt:lpstr>
      <vt:lpstr>The Acadis Learning Management System</vt:lpstr>
      <vt:lpstr>FEMA SID</vt:lpstr>
      <vt:lpstr>PowerPoint Presentation</vt:lpstr>
      <vt:lpstr>Section Information Slide</vt:lpstr>
      <vt:lpstr>PowerPoint Presentation</vt:lpstr>
      <vt:lpstr>Accessing the Request Form</vt:lpstr>
      <vt:lpstr>Complete The Request Form</vt:lpstr>
      <vt:lpstr>NEED Help ?</vt:lpstr>
      <vt:lpstr>Project Information</vt:lpstr>
      <vt:lpstr>Keeping your Information up to DATE</vt:lpstr>
      <vt:lpstr>NEED Help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Acadis Portal</dc:title>
  <dc:creator>Timothy Archer</dc:creator>
  <cp:lastModifiedBy>Archer, Timothy</cp:lastModifiedBy>
  <cp:revision>9</cp:revision>
  <cp:lastPrinted>2023-11-04T16:05:10Z</cp:lastPrinted>
  <dcterms:created xsi:type="dcterms:W3CDTF">2023-10-30T16:42:18Z</dcterms:created>
  <dcterms:modified xsi:type="dcterms:W3CDTF">2024-01-18T18:43:15Z</dcterms:modified>
</cp:coreProperties>
</file>